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7" r:id="rId3"/>
  </p:sldMasterIdLst>
  <p:notesMasterIdLst>
    <p:notesMasterId r:id="rId5"/>
  </p:notesMasterIdLst>
  <p:handoutMasterIdLst>
    <p:handoutMasterId r:id="rId12"/>
  </p:handoutMasterIdLst>
  <p:sldIdLst>
    <p:sldId id="375" r:id="rId4"/>
    <p:sldId id="378" r:id="rId6"/>
    <p:sldId id="393" r:id="rId7"/>
    <p:sldId id="367" r:id="rId8"/>
    <p:sldId id="389" r:id="rId9"/>
    <p:sldId id="401" r:id="rId10"/>
    <p:sldId id="3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4F4F4"/>
    <a:srgbClr val="F9F7F5"/>
    <a:srgbClr val="EEEDE9"/>
    <a:srgbClr val="F6F3F0"/>
    <a:srgbClr val="F1ECE6"/>
    <a:srgbClr val="E1E6E0"/>
    <a:srgbClr val="FFFFFF"/>
    <a:srgbClr val="7F8FA8"/>
    <a:srgbClr val="7075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31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32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33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932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26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32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32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932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61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0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C93D3-E1AE-49CC-B2F6-51F1B69009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3A315-C00B-4338-9756-B113D3866B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882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9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270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4927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27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7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0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0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9310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2097195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0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49301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5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9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5000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30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30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30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930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5000">
    <p:cover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5000">
    <p:cover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5000">
    <p:cover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5000">
    <p:cover dir="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0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9B6FBA-93C9-489C-B97A-A1464B06CA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4925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C10CF4-85E5-4A21-A25F-47720A09A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15000">
    <p:cover dir="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split orient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3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04925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fld id="{6D39127F-6635-499E-867A-C68E6CFBA9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925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925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fld id="{10D4AF0A-2064-42D4-8961-EA46D070B136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slow" advTm="15000">
    <p:cover dir="d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25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5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26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4926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15000">
    <p:cover dir="d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8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8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1049287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Tm="15000"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1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31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31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31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1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1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89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9290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9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929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9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9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9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4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04927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7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7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1049278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9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9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8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319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1049320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932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32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932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9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28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8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8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8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3.xml"/><Relationship Id="rId20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26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26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26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04926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4926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transition spd="slow" advTm="15000">
    <p:cover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7.jpeg"/><Relationship Id="rId4" Type="http://schemas.openxmlformats.org/officeDocument/2006/relationships/tags" Target="../tags/tag6.xml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9.xml"/><Relationship Id="rId3" Type="http://schemas.openxmlformats.org/officeDocument/2006/relationships/image" Target="../media/image8.jpe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4.pn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1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800000">
            <a:off x="8255000" y="4113530"/>
            <a:ext cx="2068195" cy="2898775"/>
          </a:xfrm>
          <a:prstGeom prst="rect">
            <a:avLst/>
          </a:prstGeom>
        </p:spPr>
      </p:pic>
      <p:sp>
        <p:nvSpPr>
          <p:cNvPr id="1048604" name="椭圆 2"/>
          <p:cNvSpPr/>
          <p:nvPr/>
        </p:nvSpPr>
        <p:spPr>
          <a:xfrm>
            <a:off x="2304098" y="-362902"/>
            <a:ext cx="7583805" cy="75838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97157" name="图片 12" descr="矢量智能对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360000" flipH="1">
            <a:off x="1391920" y="1322705"/>
            <a:ext cx="1917700" cy="2686685"/>
          </a:xfrm>
          <a:prstGeom prst="rect">
            <a:avLst/>
          </a:prstGeom>
        </p:spPr>
      </p:pic>
      <p:sp>
        <p:nvSpPr>
          <p:cNvPr id="1048605" name="文本框 5"/>
          <p:cNvSpPr txBox="1">
            <a:spLocks noChangeArrowheads="1"/>
          </p:cNvSpPr>
          <p:nvPr/>
        </p:nvSpPr>
        <p:spPr bwMode="auto">
          <a:xfrm flipH="1">
            <a:off x="4499211" y="2666047"/>
            <a:ext cx="3074644" cy="7067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rgbClr val="70768F"/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4000" b="1" dirty="0">
                <a:solidFill>
                  <a:srgbClr val="70768F"/>
                </a:solidFill>
                <a:latin typeface="+mn-lt"/>
                <a:ea typeface="+mn-ea"/>
                <a:cs typeface="+mn-ea"/>
                <a:sym typeface="+mn-lt"/>
              </a:rPr>
              <a:t>音乐部分</a:t>
            </a:r>
            <a:endParaRPr lang="zh-CN" altLang="en-US" sz="4000" b="1" dirty="0">
              <a:solidFill>
                <a:srgbClr val="70768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3" name="组合 4"/>
          <p:cNvGrpSpPr/>
          <p:nvPr/>
        </p:nvGrpSpPr>
        <p:grpSpPr>
          <a:xfrm>
            <a:off x="5676717" y="4821229"/>
            <a:ext cx="838568" cy="118937"/>
            <a:chOff x="4064994" y="3738475"/>
            <a:chExt cx="987048" cy="139997"/>
          </a:xfrm>
          <a:solidFill>
            <a:srgbClr val="70768F"/>
          </a:solidFill>
        </p:grpSpPr>
        <p:sp>
          <p:nvSpPr>
            <p:cNvPr id="1048607" name="椭圆 5"/>
            <p:cNvSpPr/>
            <p:nvPr/>
          </p:nvSpPr>
          <p:spPr>
            <a:xfrm>
              <a:off x="4064994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08" name="椭圆 50"/>
            <p:cNvSpPr/>
            <p:nvPr/>
          </p:nvSpPr>
          <p:spPr>
            <a:xfrm>
              <a:off x="4276757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09" name="椭圆 51"/>
            <p:cNvSpPr/>
            <p:nvPr/>
          </p:nvSpPr>
          <p:spPr>
            <a:xfrm>
              <a:off x="4488520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10" name="椭圆 52"/>
            <p:cNvSpPr/>
            <p:nvPr/>
          </p:nvSpPr>
          <p:spPr>
            <a:xfrm>
              <a:off x="4700283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1048611" name="椭圆 53"/>
            <p:cNvSpPr/>
            <p:nvPr/>
          </p:nvSpPr>
          <p:spPr>
            <a:xfrm>
              <a:off x="4912045" y="3738475"/>
              <a:ext cx="139997" cy="139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15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0563" y="1206673"/>
            <a:ext cx="3759200" cy="4402666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H="1">
            <a:off x="10608161" y="85969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 flipH="1">
            <a:off x="10575504" y="5419045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733056" y="1106208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629356" y="1662692"/>
            <a:ext cx="6705054" cy="476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kern="100" dirty="0">
                <a:effectLst/>
                <a:latin typeface="+mn-ea"/>
                <a:cs typeface="+mn-ea"/>
              </a:rPr>
              <a:t>阿炳</a:t>
            </a:r>
            <a:r>
              <a:rPr kern="100" dirty="0">
                <a:effectLst/>
                <a:latin typeface="+mn-ea"/>
                <a:cs typeface="+mn-ea"/>
                <a:sym typeface="+mn-ea"/>
              </a:rPr>
              <a:t>（原名华彦钧，1893</a:t>
            </a:r>
            <a:r>
              <a:rPr lang="en-US" kern="100" dirty="0">
                <a:effectLst/>
                <a:latin typeface="+mn-ea"/>
                <a:cs typeface="+mn-ea"/>
                <a:sym typeface="+mn-ea"/>
              </a:rPr>
              <a:t>.</a:t>
            </a:r>
            <a:r>
              <a:rPr kern="100" dirty="0">
                <a:effectLst/>
                <a:latin typeface="+mn-ea"/>
                <a:cs typeface="+mn-ea"/>
                <a:sym typeface="+mn-ea"/>
              </a:rPr>
              <a:t>8</a:t>
            </a:r>
            <a:r>
              <a:rPr lang="en-US" kern="100" dirty="0">
                <a:effectLst/>
                <a:latin typeface="+mn-ea"/>
                <a:cs typeface="+mn-ea"/>
                <a:sym typeface="+mn-ea"/>
              </a:rPr>
              <a:t>.</a:t>
            </a:r>
            <a:r>
              <a:rPr kern="100" dirty="0">
                <a:effectLst/>
                <a:latin typeface="+mn-ea"/>
                <a:cs typeface="+mn-ea"/>
                <a:sym typeface="+mn-ea"/>
              </a:rPr>
              <a:t>17—1950</a:t>
            </a:r>
            <a:r>
              <a:rPr lang="en-US" kern="100" dirty="0">
                <a:effectLst/>
                <a:latin typeface="+mn-ea"/>
                <a:cs typeface="+mn-ea"/>
                <a:sym typeface="+mn-ea"/>
              </a:rPr>
              <a:t>.</a:t>
            </a:r>
            <a:r>
              <a:rPr kern="100" dirty="0">
                <a:effectLst/>
                <a:latin typeface="+mn-ea"/>
                <a:cs typeface="+mn-ea"/>
                <a:sym typeface="+mn-ea"/>
              </a:rPr>
              <a:t>12</a:t>
            </a:r>
            <a:r>
              <a:rPr lang="en-US" kern="100" dirty="0">
                <a:effectLst/>
                <a:latin typeface="+mn-ea"/>
                <a:cs typeface="+mn-ea"/>
                <a:sym typeface="+mn-ea"/>
              </a:rPr>
              <a:t>.</a:t>
            </a:r>
            <a:r>
              <a:rPr kern="100" dirty="0">
                <a:effectLst/>
                <a:latin typeface="+mn-ea"/>
                <a:cs typeface="+mn-ea"/>
                <a:sym typeface="+mn-ea"/>
              </a:rPr>
              <a:t>4）</a:t>
            </a:r>
            <a:r>
              <a:rPr lang="zh-CN" altLang="en-US" kern="100" dirty="0">
                <a:effectLst/>
                <a:latin typeface="+mn-ea"/>
                <a:cs typeface="+mn-ea"/>
              </a:rPr>
              <a:t>，民间音乐家，正一派道士，出生于某省无锡市。</a:t>
            </a:r>
            <a:endParaRPr lang="zh-CN" altLang="en-US" kern="100" dirty="0">
              <a:effectLst/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kern="100" dirty="0">
              <a:effectLst/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kern="100" dirty="0">
                <a:effectLst/>
                <a:latin typeface="+mn-ea"/>
                <a:cs typeface="+mn-ea"/>
              </a:rPr>
              <a:t>阿炳青年时患了眼疾而双目失明</a:t>
            </a:r>
            <a:r>
              <a:rPr lang="zh-CN" altLang="en-US" kern="100" dirty="0">
                <a:effectLst/>
                <a:latin typeface="+mn-ea"/>
                <a:cs typeface="+mn-ea"/>
              </a:rPr>
              <a:t>。此</a:t>
            </a:r>
            <a:r>
              <a:rPr lang="en-US" altLang="zh-CN" kern="100" dirty="0">
                <a:effectLst/>
                <a:latin typeface="+mn-ea"/>
                <a:cs typeface="+mn-ea"/>
              </a:rPr>
              <a:t>后，他常身背琵琶，手提胡琴在无锡街头和惠山一带演奏。</a:t>
            </a:r>
            <a:r>
              <a:rPr lang="zh-CN" altLang="en-US" kern="100" dirty="0">
                <a:effectLst/>
                <a:latin typeface="+mn-ea"/>
                <a:cs typeface="+mn-ea"/>
              </a:rPr>
              <a:t>他</a:t>
            </a:r>
            <a:r>
              <a:rPr lang="en-US" altLang="zh-CN" kern="100" dirty="0">
                <a:effectLst/>
                <a:latin typeface="+mn-ea"/>
                <a:cs typeface="+mn-ea"/>
              </a:rPr>
              <a:t>在音乐上的成就，远远超越了家传师承的藩篱，博采众长，把对痛苦生活的感受，全部通过音乐反映出来。他的音乐作品，渗透着传统音乐的精髓，透露出一种来自人民底层的健康而深沉的气息，情真意切，扣人心弦，充满着犟烈的艺术感染力。</a:t>
            </a:r>
            <a:endParaRPr lang="en-US" altLang="zh-CN" kern="100" dirty="0">
              <a:effectLst/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en-US" altLang="zh-CN" kern="100" dirty="0">
              <a:effectLst/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kern="100" dirty="0">
                <a:effectLst/>
                <a:latin typeface="+mn-ea"/>
                <a:cs typeface="+mn-ea"/>
              </a:rPr>
              <a:t>代表作有二胡曲三首：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《二泉映月》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《听松》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《寒春风曲》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；</a:t>
            </a:r>
            <a:endParaRPr lang="zh-CN" altLang="en-US" dirty="0"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+mn-ea"/>
                <a:cs typeface="+mn-ea"/>
                <a:sym typeface="+mn-ea"/>
              </a:rPr>
              <a:t>琵琶曲三首：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《大浪淘沙》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《龙船》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dirty="0">
                <a:latin typeface="+mn-ea"/>
                <a:cs typeface="+mn-ea"/>
                <a:sym typeface="+mn-ea"/>
              </a:rPr>
              <a:t>《昭君出塞》</a:t>
            </a:r>
            <a:r>
              <a:rPr lang="zh-CN" altLang="en-US" dirty="0">
                <a:latin typeface="+mn-ea"/>
                <a:cs typeface="+mn-ea"/>
                <a:sym typeface="+mn-ea"/>
              </a:rPr>
              <a:t>。</a:t>
            </a:r>
            <a:endParaRPr lang="en-US" altLang="zh-CN" kern="100" dirty="0">
              <a:effectLst/>
              <a:latin typeface="+mn-ea"/>
              <a:cs typeface="+mn-ea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rgbClr val="A89A68"/>
              </a:solidFill>
              <a:latin typeface="+mn-ea"/>
              <a:cs typeface="+mn-ea"/>
            </a:endParaRPr>
          </a:p>
        </p:txBody>
      </p:sp>
      <p:pic>
        <p:nvPicPr>
          <p:cNvPr id="4" name="图片 3" descr="8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885" y="1363345"/>
            <a:ext cx="2830830" cy="40881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2625" y="5789295"/>
            <a:ext cx="3434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dirty="0">
                <a:latin typeface="+mn-ea"/>
                <a:cs typeface="+mn-ea"/>
                <a:sym typeface="+mn-ea"/>
              </a:rPr>
              <a:t>日伪统治无锡时期“良民证”上的标准照</a:t>
            </a:r>
            <a:endParaRPr lang="en-US" altLang="zh-CN" sz="1400" dirty="0">
              <a:latin typeface="+mn-ea"/>
              <a:cs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13855" y="40703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阿炳介绍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ldLvl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624358" y="790521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3355" y="1126490"/>
            <a:ext cx="7964805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200" dirty="0">
                <a:latin typeface="Aharoni" panose="02010803020104030203" pitchFamily="2" charset="-79"/>
                <a:cs typeface="Aharoni" panose="02010803020104030203" pitchFamily="2" charset="-79"/>
              </a:rPr>
              <a:t>人们称阿炳是三不穷：人穷志不穷（不怕权势）；人穷嘴不穷（不吃白食）；人穷名不穷（正直）。作为民间艺人，不仅能够用自己的双手，用音符来表达，还能借助音乐这种工具来感染其他的心灵。</a:t>
            </a:r>
            <a:endParaRPr lang="en-US" altLang="zh-CN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en-US" altLang="zh-CN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en-US" altLang="zh-CN" sz="2200" dirty="0">
                <a:latin typeface="Aharoni" panose="02010803020104030203" pitchFamily="2" charset="-79"/>
                <a:cs typeface="Aharoni" panose="02010803020104030203" pitchFamily="2" charset="-79"/>
              </a:rPr>
              <a:t>来源于民间的阿炳音乐，每一次弹奏时都有即兴地创造，这来源于阿炳几十年演奏传统音乐的积累以及对生活的感悟，仅仅关注弓法、指法、音准、力度的学院化教学，仅仅一首《二泉映月》的弹奏，无法诠释出阿炳音乐的全部内涵。所以对阿炳精神、阿炳音乐的传播、研究应该更加细化，使之成为非遗传承保护的一个独特范本</a:t>
            </a:r>
            <a:r>
              <a:rPr lang="zh-CN" altLang="en-US" sz="2200" dirty="0">
                <a:latin typeface="Aharoni" panose="02010803020104030203" pitchFamily="2" charset="-79"/>
                <a:cs typeface="Aharoni" panose="02010803020104030203" pitchFamily="2" charset="-79"/>
              </a:rPr>
              <a:t>。</a:t>
            </a:r>
            <a:endParaRPr lang="en-US" altLang="zh-CN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en-US" altLang="zh-CN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en-US" altLang="zh-CN" sz="2200" dirty="0">
                <a:latin typeface="Aharoni" panose="02010803020104030203" pitchFamily="2" charset="-79"/>
                <a:cs typeface="Aharoni" panose="02010803020104030203" pitchFamily="2" charset="-79"/>
              </a:rPr>
              <a:t>阿炳的即兴演奏，不仅成就了《二泉映月》这支自述式的悲歌，更主要的是它摆脱了那种赏玩式的心态，上升为一种与我同在的共命运感。对人世的关怀，对自我的思考，以及遭受的磨难，使一些人很容易地把他和贝多芬相提并论。</a:t>
            </a:r>
            <a:endParaRPr lang="en-US" altLang="zh-CN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04180" y="17272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个人评价</a:t>
            </a:r>
            <a:endParaRPr lang="zh-CN" altLang="en-US" sz="3600"/>
          </a:p>
        </p:txBody>
      </p:sp>
      <p:pic>
        <p:nvPicPr>
          <p:cNvPr id="4" name="图片 3" descr="xinsrc_16304072216033282316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8160" y="1555750"/>
            <a:ext cx="3562350" cy="46501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94495" y="6327775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纪念馆前石雕</a:t>
            </a:r>
            <a:endParaRPr lang="zh-CN" altLang="en-US" sz="140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PA-矩形 1"/>
          <p:cNvSpPr/>
          <p:nvPr userDrawn="1">
            <p:custDataLst>
              <p:tags r:id="rId1"/>
            </p:custDataLst>
          </p:nvPr>
        </p:nvSpPr>
        <p:spPr>
          <a:xfrm>
            <a:off x="496570" y="323216"/>
            <a:ext cx="11455400" cy="6400800"/>
          </a:xfrm>
          <a:prstGeom prst="rect">
            <a:avLst/>
          </a:prstGeom>
          <a:solidFill>
            <a:schemeClr val="bg1"/>
          </a:solidFill>
          <a:ln>
            <a:solidFill>
              <a:srgbClr val="7076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097176" name="PA-图片 2" descr="矢量智能对象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800000">
            <a:off x="11108690" y="5626735"/>
            <a:ext cx="897255" cy="1257300"/>
          </a:xfrm>
          <a:prstGeom prst="rect">
            <a:avLst/>
          </a:prstGeom>
        </p:spPr>
      </p:pic>
      <p:pic>
        <p:nvPicPr>
          <p:cNvPr id="2097177" name="PA-图片 3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 rot="21360000" flipH="1">
            <a:off x="49530" y="62865"/>
            <a:ext cx="963930" cy="13506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00830" y="72263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《二泉映月》曲名由来</a:t>
            </a:r>
            <a:endParaRPr lang="zh-CN" altLang="en-US" sz="3200"/>
          </a:p>
        </p:txBody>
      </p:sp>
      <p:pic>
        <p:nvPicPr>
          <p:cNvPr id="2" name="图片 1" descr="C:\Users\Asus-\Desktop\汉民歌展示\汉民歌.jpg汉民歌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49235" y="1839595"/>
            <a:ext cx="3721100" cy="39604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7265" y="1839595"/>
            <a:ext cx="659447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曾参与过《二泉映月》录制的祝世匡先生曾在无锡报发表过《乐曲定名经过》一文，他在文中写道：录音后，杨荫浏先生问阿炳这支曲子的曲名时，阿炳说：“这支曲子是没有名字的，信手拉来，久而久之，就成了现在这个样子。”杨先生又问：“你常在什么地方拉？”阿炳回答说：“我经常在街头拉，也在惠山泉庭上拉。”杨先生脱口而出：“那就叫《二泉》吧！”阿炳说：“《二泉》不像个完整的曲名，粤曲里有首《三潭印月》，是不是可以称它为《二泉印月》呢？”杨先生说：“印字是抄袭而来，不够好，我们无锡有个映山河，就叫它《二泉映月》吧。”阿炳点头同意，于是《二泉映月》的曲名就这样定了下来。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42045" y="5901690"/>
            <a:ext cx="193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惠山泉庭</a:t>
            </a:r>
            <a:endParaRPr lang="zh-CN" altLang="en-US" sz="1400"/>
          </a:p>
        </p:txBody>
      </p:sp>
    </p:spTree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任意多边形: 形状 5"/>
          <p:cNvSpPr/>
          <p:nvPr>
            <p:custDataLst>
              <p:tags r:id="rId1"/>
            </p:custDataLst>
          </p:nvPr>
        </p:nvSpPr>
        <p:spPr>
          <a:xfrm>
            <a:off x="6090700" y="3249796"/>
            <a:ext cx="275057" cy="357135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: 形状 6"/>
          <p:cNvSpPr/>
          <p:nvPr>
            <p:custDataLst>
              <p:tags r:id="rId2"/>
            </p:custDataLst>
          </p:nvPr>
        </p:nvSpPr>
        <p:spPr>
          <a:xfrm flipH="1">
            <a:off x="10900528" y="3249796"/>
            <a:ext cx="275057" cy="357135"/>
          </a:xfrm>
          <a:custGeom>
            <a:avLst/>
            <a:gdLst/>
            <a:ahLst/>
            <a:cxnLst/>
            <a:rect l="0" t="0" r="0" b="0"/>
            <a:pathLst>
              <a:path w="9996139" h="12979042">
                <a:moveTo>
                  <a:pt x="9709758" y="5818291"/>
                </a:moveTo>
                <a:lnTo>
                  <a:pt x="9710070" y="5817979"/>
                </a:lnTo>
                <a:lnTo>
                  <a:pt x="1598039" y="255436"/>
                </a:lnTo>
                <a:lnTo>
                  <a:pt x="1595505" y="257827"/>
                </a:lnTo>
                <a:cubicBezTo>
                  <a:pt x="1427428" y="98224"/>
                  <a:pt x="1199413" y="0"/>
                  <a:pt x="948110" y="0"/>
                </a:cubicBezTo>
                <a:cubicBezTo>
                  <a:pt x="431168" y="0"/>
                  <a:pt x="12125" y="414897"/>
                  <a:pt x="12125" y="927056"/>
                </a:cubicBezTo>
                <a:cubicBezTo>
                  <a:pt x="12125" y="1208341"/>
                  <a:pt x="0" y="1759072"/>
                  <a:pt x="12125" y="1747129"/>
                </a:cubicBezTo>
                <a:lnTo>
                  <a:pt x="12125" y="6489599"/>
                </a:lnTo>
                <a:lnTo>
                  <a:pt x="12125" y="11481605"/>
                </a:lnTo>
                <a:cubicBezTo>
                  <a:pt x="12125" y="11485738"/>
                  <a:pt x="12125" y="11802268"/>
                  <a:pt x="12125" y="12052285"/>
                </a:cubicBezTo>
                <a:cubicBezTo>
                  <a:pt x="12125" y="12564132"/>
                  <a:pt x="431168" y="12979041"/>
                  <a:pt x="948110" y="12979041"/>
                </a:cubicBezTo>
                <a:cubicBezTo>
                  <a:pt x="1200362" y="12979041"/>
                  <a:pt x="1429338" y="12880181"/>
                  <a:pt x="1597402" y="12719121"/>
                </a:cubicBezTo>
                <a:lnTo>
                  <a:pt x="1598039" y="12719446"/>
                </a:lnTo>
                <a:lnTo>
                  <a:pt x="9710070" y="7157073"/>
                </a:lnTo>
                <a:lnTo>
                  <a:pt x="9709758" y="7156579"/>
                </a:lnTo>
                <a:cubicBezTo>
                  <a:pt x="9886114" y="6988046"/>
                  <a:pt x="9996138" y="6751585"/>
                  <a:pt x="9996138" y="6489430"/>
                </a:cubicBezTo>
                <a:cubicBezTo>
                  <a:pt x="9996138" y="6488793"/>
                  <a:pt x="9996138" y="6488312"/>
                  <a:pt x="9996138" y="6487519"/>
                </a:cubicBezTo>
                <a:cubicBezTo>
                  <a:pt x="9996138" y="6486882"/>
                  <a:pt x="9996138" y="6486103"/>
                  <a:pt x="9996138" y="6485622"/>
                </a:cubicBezTo>
                <a:cubicBezTo>
                  <a:pt x="9996138" y="6223441"/>
                  <a:pt x="9886114" y="5986810"/>
                  <a:pt x="9709758" y="5818291"/>
                </a:cubicBez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1770" y="1298575"/>
            <a:ext cx="5617210" cy="4767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/>
              <a:t>1978年，小泽征尔应邀担任中央乐团的首席指挥，席间他指挥演奏了勃拉姆斯的《第二交响曲》和弦乐合奏《二泉映月》（改编），当时，小泽征尔并没有说什么。第二天，小泽征尔来到中央音乐学院专门聆听了该院17岁女生用二胡演奏的原曲《二泉映月》，他感动得热泪盈眶，呢喃地说：“如果我听了这次演奏，我昨天绝对不敢指挥这个曲目，因为我并没有理解这首音乐，因此，我没有资格指挥这个曲目……这种音乐只应跪下来听。”说着说着，真的要跪下来。他还说：“断肠之感这句话太合适了”。同年9月7日，日本《朝日新闻》刊登了发自北京的专文《小泽先生感动的泪》。从此，《二泉映月》漂洋过海，得到了世界乐坛的高度赞誉。</a:t>
            </a:r>
            <a:endParaRPr lang="zh-CN" altLang="en-US"/>
          </a:p>
        </p:txBody>
      </p:sp>
      <p:pic>
        <p:nvPicPr>
          <p:cNvPr id="3" name="图片 2" descr="C:\Users\Asus-\Desktop\汉民歌展示\03087bf40ad162d97ed3db001cdfa9ec8a13cde9.jpg03087bf40ad162d97ed3db001cdfa9ec8a13cde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15455" y="1047115"/>
            <a:ext cx="3634740" cy="476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18560" y="329565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《二泉映月》社会评价</a:t>
            </a:r>
            <a:endParaRPr lang="zh-CN" altLang="en-US" sz="3600"/>
          </a:p>
        </p:txBody>
      </p:sp>
      <p:sp>
        <p:nvSpPr>
          <p:cNvPr id="11" name="云形标注 10"/>
          <p:cNvSpPr/>
          <p:nvPr/>
        </p:nvSpPr>
        <p:spPr>
          <a:xfrm>
            <a:off x="9170035" y="974725"/>
            <a:ext cx="2943225" cy="15462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此曲只应跪听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0578" y="1672763"/>
            <a:ext cx="3759200" cy="4402666"/>
          </a:xfrm>
          <a:prstGeom prst="rect">
            <a:avLst/>
          </a:prstGeom>
          <a:solidFill>
            <a:srgbClr val="BEBFB5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H="1">
            <a:off x="10608161" y="859692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 flipH="1">
            <a:off x="10575504" y="5419045"/>
            <a:ext cx="907701" cy="973015"/>
          </a:xfrm>
          <a:custGeom>
            <a:avLst/>
            <a:gdLst>
              <a:gd name="connsiteX0" fmla="*/ 973015 w 973015"/>
              <a:gd name="connsiteY0" fmla="*/ 0 h 973015"/>
              <a:gd name="connsiteX1" fmla="*/ 973015 w 973015"/>
              <a:gd name="connsiteY1" fmla="*/ 140677 h 973015"/>
              <a:gd name="connsiteX2" fmla="*/ 140677 w 973015"/>
              <a:gd name="connsiteY2" fmla="*/ 140677 h 973015"/>
              <a:gd name="connsiteX3" fmla="*/ 140677 w 973015"/>
              <a:gd name="connsiteY3" fmla="*/ 973015 h 973015"/>
              <a:gd name="connsiteX4" fmla="*/ 0 w 973015"/>
              <a:gd name="connsiteY4" fmla="*/ 973015 h 973015"/>
              <a:gd name="connsiteX5" fmla="*/ 0 w 973015"/>
              <a:gd name="connsiteY5" fmla="*/ 140677 h 973015"/>
              <a:gd name="connsiteX6" fmla="*/ 0 w 973015"/>
              <a:gd name="connsiteY6" fmla="*/ 0 h 973015"/>
              <a:gd name="connsiteX7" fmla="*/ 140677 w 973015"/>
              <a:gd name="connsiteY7" fmla="*/ 0 h 97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3015" h="973015">
                <a:moveTo>
                  <a:pt x="973015" y="0"/>
                </a:moveTo>
                <a:lnTo>
                  <a:pt x="973015" y="140677"/>
                </a:lnTo>
                <a:lnTo>
                  <a:pt x="140677" y="140677"/>
                </a:lnTo>
                <a:lnTo>
                  <a:pt x="140677" y="973015"/>
                </a:lnTo>
                <a:lnTo>
                  <a:pt x="0" y="973015"/>
                </a:lnTo>
                <a:lnTo>
                  <a:pt x="0" y="140677"/>
                </a:lnTo>
                <a:lnTo>
                  <a:pt x="0" y="0"/>
                </a:lnTo>
                <a:lnTo>
                  <a:pt x="140677" y="0"/>
                </a:lnTo>
                <a:close/>
              </a:path>
            </a:pathLst>
          </a:custGeom>
          <a:solidFill>
            <a:srgbClr val="4437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733056" y="1106208"/>
            <a:ext cx="3771406" cy="269329"/>
            <a:chOff x="7198852" y="1472339"/>
            <a:chExt cx="3771406" cy="26932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7198852" y="1607004"/>
              <a:ext cx="37714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8949890" y="1472339"/>
              <a:ext cx="269329" cy="26932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519295" y="2080895"/>
            <a:ext cx="665226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sz="2000" kern="100" dirty="0">
                <a:effectLst/>
                <a:latin typeface="+mn-ea"/>
                <a:cs typeface="+mn-ea"/>
              </a:rPr>
              <a:t>朱昌耀，1956年生于南京。著名二胡演奏家，国家一级演员</a:t>
            </a:r>
            <a:r>
              <a:rPr lang="zh-CN" sz="2000" kern="100" dirty="0">
                <a:effectLst/>
                <a:latin typeface="+mn-ea"/>
                <a:cs typeface="+mn-ea"/>
              </a:rPr>
              <a:t>。师从安华、甘涛、马友德和</a:t>
            </a:r>
            <a:r>
              <a:rPr lang="zh-CN" sz="2000" kern="100" dirty="0">
                <a:solidFill>
                  <a:srgbClr val="FF0000"/>
                </a:solidFill>
                <a:effectLst/>
                <a:latin typeface="+mn-ea"/>
                <a:cs typeface="+mn-ea"/>
              </a:rPr>
              <a:t>陈耀星</a:t>
            </a:r>
            <a:r>
              <a:rPr lang="zh-CN" sz="2000" kern="100" dirty="0">
                <a:effectLst/>
                <a:latin typeface="+mn-ea"/>
                <a:cs typeface="+mn-ea"/>
              </a:rPr>
              <a:t>等名家。</a:t>
            </a:r>
            <a:r>
              <a:rPr lang="en-US" altLang="zh-CN" sz="2000" dirty="0">
                <a:latin typeface="+mn-ea"/>
                <a:cs typeface="+mn-ea"/>
                <a:sym typeface="+mn-ea"/>
              </a:rPr>
              <a:t>代表作有二胡曲《欢庆锣鼓》、《江南春色》、《枫桥夜泊》、《苏南小曲》及民乐合奏曲《姑苏情》等，曾获全国民族器乐作品征集评奖一等奖、第六届中国艺术节大奖、文化部第九届文华奖。</a:t>
            </a:r>
            <a:endParaRPr lang="en-US" altLang="zh-CN" sz="2000" dirty="0">
              <a:latin typeface="+mn-ea"/>
              <a:cs typeface="+mn-ea"/>
              <a:sym typeface="+mn-ea"/>
            </a:endParaRPr>
          </a:p>
        </p:txBody>
      </p:sp>
      <p:pic>
        <p:nvPicPr>
          <p:cNvPr id="2" name="图片 1" descr="20100124050342-16394966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605" y="1899920"/>
            <a:ext cx="3233420" cy="39477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713855" y="40703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朱昌耀简介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A-图片 11" descr="矢量智能对象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800000">
            <a:off x="8255000" y="4113530"/>
            <a:ext cx="2068195" cy="2898775"/>
          </a:xfrm>
          <a:prstGeom prst="rect">
            <a:avLst/>
          </a:prstGeom>
        </p:spPr>
      </p:pic>
      <p:sp>
        <p:nvSpPr>
          <p:cNvPr id="1048811" name="PA-椭圆 2"/>
          <p:cNvSpPr/>
          <p:nvPr>
            <p:custDataLst>
              <p:tags r:id="rId3"/>
            </p:custDataLst>
          </p:nvPr>
        </p:nvSpPr>
        <p:spPr>
          <a:xfrm>
            <a:off x="2304098" y="-248602"/>
            <a:ext cx="7583805" cy="75838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/>
          </a:p>
        </p:txBody>
      </p:sp>
      <p:pic>
        <p:nvPicPr>
          <p:cNvPr id="2097175" name="PA-图片 12" descr="矢量智能对象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"/>
          <a:stretch>
            <a:fillRect/>
          </a:stretch>
        </p:blipFill>
        <p:spPr>
          <a:xfrm rot="21360000" flipH="1">
            <a:off x="1391920" y="1322705"/>
            <a:ext cx="1917700" cy="26866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72560" y="2996565"/>
            <a:ext cx="424688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接下来请欣赏二胡曲目</a:t>
            </a:r>
            <a:endParaRPr lang="zh-CN" altLang="en-US" sz="3200"/>
          </a:p>
          <a:p>
            <a:r>
              <a:rPr lang="zh-CN" altLang="en-US" sz="3200"/>
              <a:t>         《长相思》</a:t>
            </a:r>
            <a:endParaRPr lang="zh-CN" altLang="en-US" sz="3200"/>
          </a:p>
        </p:txBody>
      </p:sp>
    </p:spTree>
  </p:cSld>
  <p:clrMapOvr>
    <a:masterClrMapping/>
  </p:clrMapOvr>
  <p:transition spd="slow" advTm="15000">
    <p:cover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PA" val="v5.2.8"/>
</p:tagLst>
</file>

<file path=ppt/tags/tag11.xml><?xml version="1.0" encoding="utf-8"?>
<p:tagLst xmlns:p="http://schemas.openxmlformats.org/presentationml/2006/main">
  <p:tag name="PA" val="v5.2.8"/>
</p:tagLst>
</file>

<file path=ppt/tags/tag12.xml><?xml version="1.0" encoding="utf-8"?>
<p:tagLst xmlns:p="http://schemas.openxmlformats.org/presentationml/2006/main">
  <p:tag name="PA" val="v5.2.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PA" val="v5.2.8"/>
</p:tagLst>
</file>

<file path=ppt/tags/tag5.xml><?xml version="1.0" encoding="utf-8"?>
<p:tagLst xmlns:p="http://schemas.openxmlformats.org/presentationml/2006/main">
  <p:tag name="PA" val="v5.2.8"/>
</p:tagLst>
</file>

<file path=ppt/tags/tag6.xml><?xml version="1.0" encoding="utf-8"?>
<p:tagLst xmlns:p="http://schemas.openxmlformats.org/presentationml/2006/main">
  <p:tag name="PA" val="v5.2.8"/>
</p:tagLst>
</file>

<file path=ppt/tags/tag7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6_1*ζ_i*1_1"/>
  <p:tag name="KSO_WM_TEMPLATE_CATEGORY" val="mixed"/>
  <p:tag name="KSO_WM_TEMPLATE_INDEX" val="20199726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2"/>
  <p:tag name="KSO_WM_UNIT_ID" val="mixed20199726_1*ζ_i*1_2"/>
  <p:tag name="KSO_WM_TEMPLATE_CATEGORY" val="mixed"/>
  <p:tag name="KSO_WM_TEMPLATE_INDEX" val="20199726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SLIDE_ID" val="diagram20200543_1"/>
  <p:tag name="KSO_WM_TEMPLATE_SUBCATEGORY" val="10"/>
  <p:tag name="KSO_WM_SLIDE_TYPE" val="text"/>
  <p:tag name="KSO_WM_SLIDE_SUBTYPE" val="picTxt"/>
  <p:tag name="KSO_WM_SLIDE_ITEM_CNT" val="3"/>
  <p:tag name="KSO_WM_SLIDE_INDEX" val="1"/>
  <p:tag name="KSO_WM_SLIDE_SIZE" val="400.385*587.75"/>
  <p:tag name="KSO_WM_SLIDE_POSITION" val="479.583*-23.875"/>
  <p:tag name="KSO_WM_DIAGRAM_GROUP_CODE" val="ζ1-1"/>
  <p:tag name="KSO_WM_SLIDE_DIAGTYPE" val="ζ"/>
  <p:tag name="KSO_WM_TAG_VERSION" val="1.0"/>
  <p:tag name="KSO_WM_BEAUTIFY_FLAG" val="#wm#"/>
  <p:tag name="KSO_WM_TEMPLATE_CATEGORY" val="diagram"/>
  <p:tag name="KSO_WM_TEMPLATE_INDEX" val="20200543"/>
  <p:tag name="KSO_WM_SLIDE_LAYOUT" val="a_f_ζ"/>
  <p:tag name="KSO_WM_SLIDE_LAYOUT_CNT" val="1_3_1"/>
  <p:tag name="KSO_WM_UNIT_FLASH_PICTURE_TYPE" val="2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WPS 演示</Application>
  <PresentationFormat>宽屏</PresentationFormat>
  <Paragraphs>43</Paragraphs>
  <Slides>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Calibri Light</vt:lpstr>
      <vt:lpstr>方正宋刻本秀楷简体</vt:lpstr>
      <vt:lpstr>Aharoni</vt:lpstr>
      <vt:lpstr>Kozuka Mincho Pro B</vt:lpstr>
      <vt:lpstr>Arial Unicode MS</vt:lpstr>
      <vt:lpstr>Office 主题</vt:lpstr>
      <vt:lpstr>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vivo X21A</dc:creator>
  <cp:lastModifiedBy>辰风</cp:lastModifiedBy>
  <cp:revision>19</cp:revision>
  <dcterms:created xsi:type="dcterms:W3CDTF">2018-02-28T10:03:00Z</dcterms:created>
  <dcterms:modified xsi:type="dcterms:W3CDTF">2019-10-27T16:45:13Z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  <property fmtid="{D5CDD505-2E9C-101B-9397-08002B2CF9AE}" pid="3" name="KSORubyTemplateID">
    <vt:lpwstr>2</vt:lpwstr>
  </property>
</Properties>
</file>